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Proxima Nova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EA540C-F825-4271-BA52-B7567C388FB2}">
  <a:tblStyle styleId="{ACEA540C-F825-4271-BA52-B7567C388F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ProximaNova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ProximaNova-italic.fntdata"/><Relationship Id="rId21" Type="http://schemas.openxmlformats.org/officeDocument/2006/relationships/slide" Target="slides/slide15.xml"/><Relationship Id="rId43" Type="http://schemas.openxmlformats.org/officeDocument/2006/relationships/font" Target="fonts/ProximaNova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d8e00141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d8e00141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d8e00141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d8e00141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d8e00141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d8e00141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d8e00141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d8e00141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d8e00141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d8e00141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d8e00141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d8e00141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0c791e05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0c791e05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0c791e05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0c791e05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0c791e05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0c791e05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0c791e05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0c791e05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d8e0014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bd8e0014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0c791e05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0c791e05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0c791e05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0c791e05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d8e00141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d8e00141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0c791e05a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0c791e05a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0c791e0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0c791e0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0c791e05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0c791e05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0c791e05a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0c791e05a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0c791e05a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0c791e05a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0c791e05a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0c791e05a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0c791e0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0c791e0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d8e00141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d8e00141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0c791e05a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0c791e05a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0c791e05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0c791e05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0c791e05a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c0c791e05a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0c791e05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0c791e05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d8e00141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d8e00141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7885cd6f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7885cd6f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d8e00141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d8e00141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d8e00141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d8e00141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d8e00141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d8e00141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d8e00141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d8e00141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d8e0014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d8e0014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d8e00141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d8e00141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gif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Complexity and Data Structures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380" y="3242345"/>
            <a:ext cx="5225750" cy="16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350" y="309050"/>
            <a:ext cx="4173949" cy="34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Algorithms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282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 calls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olve smaller subproblems of the original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lead to stack overflow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94851" y="1099624"/>
            <a:ext cx="5882499" cy="33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Fibonacci Sequence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25" y="1101399"/>
            <a:ext cx="6223725" cy="33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776" y="1454838"/>
            <a:ext cx="3209124" cy="2877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Divide-and-conquer Algorithms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13" y="1279025"/>
            <a:ext cx="7522576" cy="32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5" y="1017725"/>
            <a:ext cx="388603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775" y="51500"/>
            <a:ext cx="3334749" cy="49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625" y="1442913"/>
            <a:ext cx="6251376" cy="28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374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storage and data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elationships among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or operations that can be applied to the 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 in Ruby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Enumerable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can be written and read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75" y="2930377"/>
            <a:ext cx="5528250" cy="18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Storage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64" y="1110325"/>
            <a:ext cx="5683475" cy="34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Encoding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597576" cy="38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775" y="519050"/>
            <a:ext cx="2736925" cy="20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950" y="2858799"/>
            <a:ext cx="3496625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(Dynamic) </a:t>
            </a:r>
            <a:r>
              <a:rPr lang="en"/>
              <a:t>Array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32500"/>
            <a:ext cx="37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 of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Represented as a pointer to the beginning, size and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Dynamically resized when needed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850" y="2162875"/>
            <a:ext cx="3759325" cy="194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5" name="Google Shape;185;p31"/>
          <p:cNvGraphicFramePr/>
          <p:nvPr/>
        </p:nvGraphicFramePr>
        <p:xfrm>
          <a:off x="72000" y="357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{ACEA540C-F825-4271-BA52-B7567C388FB2}</a:tableStyleId>
              </a:tblPr>
              <a:tblGrid>
                <a:gridCol w="835950"/>
                <a:gridCol w="1167925"/>
                <a:gridCol w="1059675"/>
                <a:gridCol w="1175150"/>
              </a:tblGrid>
              <a:tr h="60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Index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Mutation (beginning)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Mutation (middle)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Mutation (end)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</a:tr>
              <a:tr h="4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O(1)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O(n)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O(n)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O(1) amortized</a:t>
                      </a:r>
                      <a:endParaRPr i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r>
              <a:rPr lang="en"/>
              <a:t> Science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is the study of computation, information, and automation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25" y="1296524"/>
            <a:ext cx="8133139" cy="35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389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 of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Represented as a node with a link to the next element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bound to size</a:t>
            </a:r>
            <a:endParaRPr/>
          </a:p>
        </p:txBody>
      </p:sp>
      <p:graphicFrame>
        <p:nvGraphicFramePr>
          <p:cNvPr id="192" name="Google Shape;192;p32"/>
          <p:cNvGraphicFramePr/>
          <p:nvPr/>
        </p:nvGraphicFramePr>
        <p:xfrm>
          <a:off x="40925" y="347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{ACEA540C-F825-4271-BA52-B7567C388FB2}</a:tableStyleId>
              </a:tblPr>
              <a:tblGrid>
                <a:gridCol w="835950"/>
                <a:gridCol w="1174550"/>
                <a:gridCol w="1272625"/>
                <a:gridCol w="1401375"/>
              </a:tblGrid>
              <a:tr h="49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Index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Mutation (beginning)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Mutation (middle)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Mutation (end)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</a:tr>
              <a:tr h="66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O(n)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O(1)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O(n) - unknown</a:t>
                      </a:r>
                      <a:endParaRPr i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O(1) - known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O(n) - unknown</a:t>
                      </a:r>
                      <a:endParaRPr i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O(1) - known</a:t>
                      </a:r>
                      <a:r>
                        <a:rPr i="1" lang="en"/>
                        <a:t> </a:t>
                      </a:r>
                      <a:endParaRPr i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575" y="1959603"/>
            <a:ext cx="5184628" cy="12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and Queue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0" y="1604389"/>
            <a:ext cx="4451776" cy="260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800" y="2025784"/>
            <a:ext cx="4665150" cy="233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430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min/max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index/node with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nearest value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55480" l="0" r="0" t="0"/>
          <a:stretch/>
        </p:blipFill>
        <p:spPr>
          <a:xfrm>
            <a:off x="2910800" y="3097225"/>
            <a:ext cx="5238750" cy="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37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applied to any data structures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 </a:t>
            </a:r>
            <a:r>
              <a:rPr b="1" i="1" lang="en"/>
              <a:t>O(n)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400" y="2463225"/>
            <a:ext cx="5768900" cy="21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944" y="1306831"/>
            <a:ext cx="2347425" cy="10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</a:t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152475"/>
            <a:ext cx="456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applied only to sorted structures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 </a:t>
            </a:r>
            <a:r>
              <a:rPr b="1" i="1" lang="en"/>
              <a:t>O(log n)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946" y="445025"/>
            <a:ext cx="3655350" cy="23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00" y="2684200"/>
            <a:ext cx="4812725" cy="22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152475"/>
            <a:ext cx="35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Nonlinear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 of vertices (nodes) and edges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Represented as a pointer to the root node</a:t>
            </a:r>
            <a:endParaRPr/>
          </a:p>
        </p:txBody>
      </p:sp>
      <p:grpSp>
        <p:nvGrpSpPr>
          <p:cNvPr id="230" name="Google Shape;230;p37"/>
          <p:cNvGrpSpPr/>
          <p:nvPr/>
        </p:nvGrpSpPr>
        <p:grpSpPr>
          <a:xfrm>
            <a:off x="5434375" y="445025"/>
            <a:ext cx="2608349" cy="1806625"/>
            <a:chOff x="5434375" y="445025"/>
            <a:chExt cx="2608349" cy="1806625"/>
          </a:xfrm>
        </p:grpSpPr>
        <p:pic>
          <p:nvPicPr>
            <p:cNvPr id="231" name="Google Shape;231;p37"/>
            <p:cNvPicPr preferRelativeResize="0"/>
            <p:nvPr/>
          </p:nvPicPr>
          <p:blipFill rotWithShape="1">
            <a:blip r:embed="rId3">
              <a:alphaModFix/>
            </a:blip>
            <a:srcRect b="24485" l="19147" r="21810" t="11246"/>
            <a:stretch/>
          </p:blipFill>
          <p:spPr>
            <a:xfrm>
              <a:off x="5434375" y="445025"/>
              <a:ext cx="2608349" cy="1596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7"/>
            <p:cNvSpPr txBox="1"/>
            <p:nvPr/>
          </p:nvSpPr>
          <p:spPr>
            <a:xfrm>
              <a:off x="6078250" y="1912350"/>
              <a:ext cx="13206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Graph</a:t>
              </a:r>
              <a:endParaRPr i="1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3" name="Google Shape;233;p37"/>
          <p:cNvGrpSpPr/>
          <p:nvPr/>
        </p:nvGrpSpPr>
        <p:grpSpPr>
          <a:xfrm>
            <a:off x="5157400" y="2627300"/>
            <a:ext cx="3162300" cy="1892700"/>
            <a:chOff x="5157400" y="2627300"/>
            <a:chExt cx="3162300" cy="1892700"/>
          </a:xfrm>
        </p:grpSpPr>
        <p:pic>
          <p:nvPicPr>
            <p:cNvPr id="234" name="Google Shape;234;p37"/>
            <p:cNvPicPr preferRelativeResize="0"/>
            <p:nvPr/>
          </p:nvPicPr>
          <p:blipFill rotWithShape="1">
            <a:blip r:embed="rId4">
              <a:alphaModFix/>
            </a:blip>
            <a:srcRect b="28042" l="0" r="0" t="0"/>
            <a:stretch/>
          </p:blipFill>
          <p:spPr>
            <a:xfrm>
              <a:off x="5157400" y="2627300"/>
              <a:ext cx="3162300" cy="159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37"/>
            <p:cNvSpPr txBox="1"/>
            <p:nvPr/>
          </p:nvSpPr>
          <p:spPr>
            <a:xfrm>
              <a:off x="5827900" y="4180700"/>
              <a:ext cx="18213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Directed </a:t>
              </a: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</a:t>
              </a: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raph</a:t>
              </a:r>
              <a:endParaRPr i="1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6" name="Google Shape;236;p37"/>
          <p:cNvGrpSpPr/>
          <p:nvPr/>
        </p:nvGrpSpPr>
        <p:grpSpPr>
          <a:xfrm>
            <a:off x="1012750" y="2890475"/>
            <a:ext cx="2906701" cy="2017700"/>
            <a:chOff x="1012750" y="2890475"/>
            <a:chExt cx="2906701" cy="2017700"/>
          </a:xfrm>
        </p:grpSpPr>
        <p:pic>
          <p:nvPicPr>
            <p:cNvPr id="237" name="Google Shape;237;p37"/>
            <p:cNvPicPr preferRelativeResize="0"/>
            <p:nvPr/>
          </p:nvPicPr>
          <p:blipFill rotWithShape="1">
            <a:blip r:embed="rId5">
              <a:alphaModFix/>
            </a:blip>
            <a:srcRect b="18078" l="5304" r="5687" t="6341"/>
            <a:stretch/>
          </p:blipFill>
          <p:spPr>
            <a:xfrm>
              <a:off x="1012750" y="2890475"/>
              <a:ext cx="2906701" cy="173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37"/>
            <p:cNvSpPr txBox="1"/>
            <p:nvPr/>
          </p:nvSpPr>
          <p:spPr>
            <a:xfrm>
              <a:off x="1555450" y="4568875"/>
              <a:ext cx="18213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Directed </a:t>
              </a: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</a:t>
              </a: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eighted </a:t>
              </a: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</a:t>
              </a: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raph</a:t>
              </a:r>
              <a:endParaRPr i="1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11700" y="1152475"/>
            <a:ext cx="362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of locations with transitions (railroad, airports)</a:t>
            </a:r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700" y="227575"/>
            <a:ext cx="3594600" cy="20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275" y="2571750"/>
            <a:ext cx="2969800" cy="21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0" l="0" r="10936" t="0"/>
          <a:stretch/>
        </p:blipFill>
        <p:spPr>
          <a:xfrm>
            <a:off x="2901275" y="1152475"/>
            <a:ext cx="6176199" cy="30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311700" y="1152475"/>
            <a:ext cx="300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 </a:t>
            </a:r>
            <a:r>
              <a:rPr lang="en"/>
              <a:t>without</a:t>
            </a:r>
            <a:r>
              <a:rPr lang="en"/>
              <a:t> cycles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 of vertices (nodes) and edges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has root and leaves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levels (generations) depending on a root selection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</a:t>
            </a:r>
            <a:endParaRPr/>
          </a:p>
        </p:txBody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Binary Heap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Binary Search Tree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Self-balancing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Red–Black Tree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B-tree</a:t>
            </a:r>
            <a:endParaRPr/>
          </a:p>
        </p:txBody>
      </p:sp>
      <p:grpSp>
        <p:nvGrpSpPr>
          <p:cNvPr id="260" name="Google Shape;260;p40"/>
          <p:cNvGrpSpPr/>
          <p:nvPr/>
        </p:nvGrpSpPr>
        <p:grpSpPr>
          <a:xfrm>
            <a:off x="3573588" y="445025"/>
            <a:ext cx="1996824" cy="1923475"/>
            <a:chOff x="6436425" y="488400"/>
            <a:chExt cx="1996824" cy="1923475"/>
          </a:xfrm>
        </p:grpSpPr>
        <p:pic>
          <p:nvPicPr>
            <p:cNvPr id="261" name="Google Shape;26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36425" y="488400"/>
              <a:ext cx="1996824" cy="1664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40"/>
            <p:cNvSpPr txBox="1"/>
            <p:nvPr/>
          </p:nvSpPr>
          <p:spPr>
            <a:xfrm>
              <a:off x="6524175" y="2072575"/>
              <a:ext cx="18213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Binary Search Tree</a:t>
              </a:r>
              <a:endParaRPr i="1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63" name="Google Shape;263;p40"/>
          <p:cNvGrpSpPr/>
          <p:nvPr/>
        </p:nvGrpSpPr>
        <p:grpSpPr>
          <a:xfrm>
            <a:off x="3358800" y="2368497"/>
            <a:ext cx="2426400" cy="1714028"/>
            <a:chOff x="6221638" y="2373997"/>
            <a:chExt cx="2426400" cy="1714028"/>
          </a:xfrm>
        </p:grpSpPr>
        <p:pic>
          <p:nvPicPr>
            <p:cNvPr id="264" name="Google Shape;26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21638" y="2373997"/>
              <a:ext cx="2426400" cy="1570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40"/>
            <p:cNvSpPr txBox="1"/>
            <p:nvPr/>
          </p:nvSpPr>
          <p:spPr>
            <a:xfrm>
              <a:off x="6524188" y="3748725"/>
              <a:ext cx="18213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Binary Heap</a:t>
              </a:r>
              <a:endParaRPr i="1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66" name="Google Shape;266;p40"/>
          <p:cNvGrpSpPr/>
          <p:nvPr/>
        </p:nvGrpSpPr>
        <p:grpSpPr>
          <a:xfrm>
            <a:off x="5785200" y="445037"/>
            <a:ext cx="3255127" cy="1691913"/>
            <a:chOff x="3040825" y="773837"/>
            <a:chExt cx="3255127" cy="1691913"/>
          </a:xfrm>
        </p:grpSpPr>
        <p:pic>
          <p:nvPicPr>
            <p:cNvPr id="267" name="Google Shape;26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40825" y="773837"/>
              <a:ext cx="3255127" cy="1352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40"/>
            <p:cNvSpPr txBox="1"/>
            <p:nvPr/>
          </p:nvSpPr>
          <p:spPr>
            <a:xfrm>
              <a:off x="3661350" y="2126450"/>
              <a:ext cx="18213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Red-Black Tree</a:t>
              </a:r>
              <a:endParaRPr i="1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69" name="Google Shape;269;p40"/>
          <p:cNvGrpSpPr/>
          <p:nvPr/>
        </p:nvGrpSpPr>
        <p:grpSpPr>
          <a:xfrm>
            <a:off x="5785200" y="2324875"/>
            <a:ext cx="3073774" cy="1943325"/>
            <a:chOff x="5785200" y="2324875"/>
            <a:chExt cx="3073774" cy="1943325"/>
          </a:xfrm>
        </p:grpSpPr>
        <p:pic>
          <p:nvPicPr>
            <p:cNvPr id="270" name="Google Shape;270;p40"/>
            <p:cNvPicPr preferRelativeResize="0"/>
            <p:nvPr/>
          </p:nvPicPr>
          <p:blipFill rotWithShape="1">
            <a:blip r:embed="rId6">
              <a:alphaModFix/>
            </a:blip>
            <a:srcRect b="18349" l="0" r="43776" t="24166"/>
            <a:stretch/>
          </p:blipFill>
          <p:spPr>
            <a:xfrm>
              <a:off x="5785200" y="2324875"/>
              <a:ext cx="3073774" cy="157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40"/>
            <p:cNvSpPr txBox="1"/>
            <p:nvPr/>
          </p:nvSpPr>
          <p:spPr>
            <a:xfrm>
              <a:off x="6411438" y="3928900"/>
              <a:ext cx="18213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B-tree</a:t>
              </a:r>
              <a:endParaRPr i="1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aphicFrame>
        <p:nvGraphicFramePr>
          <p:cNvPr id="272" name="Google Shape;272;p40"/>
          <p:cNvGraphicFramePr/>
          <p:nvPr/>
        </p:nvGraphicFramePr>
        <p:xfrm>
          <a:off x="191925" y="4015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{ACEA540C-F825-4271-BA52-B7567C388FB2}</a:tableStyleId>
              </a:tblPr>
              <a:tblGrid>
                <a:gridCol w="880775"/>
                <a:gridCol w="987075"/>
                <a:gridCol w="1071700"/>
              </a:tblGrid>
              <a:tr h="4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Search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Insertion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Deletion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</a:tr>
              <a:tr h="4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O(log n)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O(log n)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O(log n)</a:t>
                      </a:r>
                      <a:endParaRPr i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raph Search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152475"/>
            <a:ext cx="402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Done by visiting each vertex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done depth-first or breadth-first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implemented recurrently or using queue/stack</a:t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525" y="880975"/>
            <a:ext cx="4171999" cy="373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</a:t>
            </a:r>
            <a:r>
              <a:rPr lang="en"/>
              <a:t>Complexity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5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Depth-First Search</a:t>
            </a:r>
            <a:endParaRPr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500" y="919538"/>
            <a:ext cx="3649325" cy="36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1" y="1635507"/>
            <a:ext cx="3371500" cy="221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or Associative Array or Dictionary</a:t>
            </a:r>
            <a:endParaRPr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311700" y="1152475"/>
            <a:ext cx="359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Nonlinear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 of key-value pairs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as a </a:t>
            </a:r>
            <a:r>
              <a:rPr b="1" i="1" lang="en"/>
              <a:t>Hash Table</a:t>
            </a:r>
            <a:r>
              <a:rPr lang="en"/>
              <a:t> or as a </a:t>
            </a:r>
            <a:r>
              <a:rPr b="1" i="1" lang="en"/>
              <a:t>Search Tree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3" name="Google Shape;293;p43"/>
          <p:cNvGraphicFramePr/>
          <p:nvPr/>
        </p:nvGraphicFramePr>
        <p:xfrm>
          <a:off x="191925" y="4015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{ACEA540C-F825-4271-BA52-B7567C388FB2}</a:tableStyleId>
              </a:tblPr>
              <a:tblGrid>
                <a:gridCol w="880775"/>
                <a:gridCol w="987075"/>
                <a:gridCol w="1071700"/>
              </a:tblGrid>
              <a:tr h="4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Search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Insertion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Deletion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</a:tr>
              <a:tr h="4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O(log n)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O(log n)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O(log n)</a:t>
                      </a:r>
                      <a:endParaRPr i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79475"/>
            <a:ext cx="4256099" cy="2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Function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11700" y="1152475"/>
            <a:ext cx="406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Transforms input to hash value of fixed length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esulting values are uniformly distributed over the keyspace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be very fast to compute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minimize duplication of output values (collisions)</a:t>
            </a:r>
            <a:endParaRPr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900" y="1017725"/>
            <a:ext cx="4101474" cy="314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Map</a:t>
            </a:r>
            <a:endParaRPr/>
          </a:p>
        </p:txBody>
      </p:sp>
      <p:sp>
        <p:nvSpPr>
          <p:cNvPr id="307" name="Google Shape;307;p45"/>
          <p:cNvSpPr txBox="1"/>
          <p:nvPr>
            <p:ph idx="1" type="body"/>
          </p:nvPr>
        </p:nvSpPr>
        <p:spPr>
          <a:xfrm>
            <a:off x="311700" y="1152475"/>
            <a:ext cx="357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Nonlinear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 of key-value pairs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as an array</a:t>
            </a:r>
            <a:endParaRPr/>
          </a:p>
        </p:txBody>
      </p:sp>
      <p:graphicFrame>
        <p:nvGraphicFramePr>
          <p:cNvPr id="308" name="Google Shape;308;p45"/>
          <p:cNvGraphicFramePr/>
          <p:nvPr/>
        </p:nvGraphicFramePr>
        <p:xfrm>
          <a:off x="191925" y="4015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{ACEA540C-F825-4271-BA52-B7567C388FB2}</a:tableStyleId>
              </a:tblPr>
              <a:tblGrid>
                <a:gridCol w="880775"/>
                <a:gridCol w="987075"/>
                <a:gridCol w="1071700"/>
              </a:tblGrid>
              <a:tr h="4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Search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Insertion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Deletion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</a:tr>
              <a:tr h="4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O(1)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O(1)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O(1)</a:t>
                      </a:r>
                      <a:endParaRPr i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500" y="141525"/>
            <a:ext cx="4019774" cy="227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775" y="2158550"/>
            <a:ext cx="3257675" cy="28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in QA</a:t>
            </a:r>
            <a:endParaRPr/>
          </a:p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test case is an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Autotests memory and time optimization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525" y="1167037"/>
            <a:ext cx="4214126" cy="28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Exact vs Asymptotic Analysis 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exact estimation of execution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base operation has different execution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hard to compute</a:t>
            </a:r>
            <a:endParaRPr/>
          </a:p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dependence of the number of operations on input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assigning an algorithm to a complexity class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 operations are “equal”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easy to estimate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7"/>
          <p:cNvGraphicFramePr/>
          <p:nvPr/>
        </p:nvGraphicFramePr>
        <p:xfrm>
          <a:off x="849675" y="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{ACEA540C-F825-4271-BA52-B7567C388FB2}</a:tableStyleId>
              </a:tblPr>
              <a:tblGrid>
                <a:gridCol w="547325"/>
                <a:gridCol w="2388100"/>
                <a:gridCol w="2312750"/>
                <a:gridCol w="2196475"/>
              </a:tblGrid>
              <a:tr h="22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S.No.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5250" marB="95250" marR="38100" marL="3810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O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5250" marB="952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Omega (Ω)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5250" marB="952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Theta (Θ)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5250" marB="952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18950" marB="118950" marR="38100" marL="3810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 is like (&lt;=)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rate of growth of an algorithm is less than or equal to a specific value.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 is like (&gt;=)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rate of growth is greater than or equal to a specified value.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 is like (==)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meaning the rate of growth is equal to a specified value.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18950" marB="118950" marR="38100" marL="3810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upper bound of algorithm is represented by Big O notation. Only the above function is bounded by Big O. Asymptotic upper bound is  given by Big O notation.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algorithm’s lower bound is represented by Omega notation. The asymptotic lower bound is given by Omega notation.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bounding of function from above and below is represented by theta notation. The exact asymptotic behavior is done by this theta notation.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18950" marB="118950" marR="38100" marL="3810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O – Upper Bound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Omega (Ω) – Lower Bound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Theta (Θ) – Tight Bound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18950" marB="118950" marR="38100" marL="3810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 is define as upper bound and upper bound on an algorithm is the most amount of time required ( the worst case performance).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 is define as lower bound and lower bound on an algorithm is the least amount of time required ( the most efficient way possible, in other words best case).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 is define as tightest bound and tightest bound is the best of all the worst case times that the algorithm can take.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5.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18950" marB="118950" marR="38100" marL="3810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Mathematically: Big Oh is 0 &lt;= f(n) &lt;= Cg(n) for all n &gt;= n0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Mathematically: Big Omega is 0 &lt;= Cg(n) &lt;= f(n) for all n &gt;= n0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Mathematically – Big Theta is 0 &lt;= C2g(n) &lt;= f(n) &lt;= C1g(n) for n &gt;= n0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33350" marB="133350" marR="95250" marL="95250" anchor="ctr">
                    <a:lnL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298400" y="443090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Notations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325" y="177400"/>
            <a:ext cx="6775400" cy="44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44497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239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Без использования стандартных функций написать функцию reverse, которая принимает массив и возвращает массив в обратном порядке. Исходный массив мутировать нельзя.</a:t>
            </a:r>
            <a:endParaRPr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850" y="507874"/>
            <a:ext cx="3752475" cy="6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925" y="1331962"/>
            <a:ext cx="2546750" cy="1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9775" y="3103400"/>
            <a:ext cx="2832950" cy="15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6847" y="3103397"/>
            <a:ext cx="2119575" cy="16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execution: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</a:t>
            </a:r>
            <a:r>
              <a:rPr lang="en"/>
              <a:t>ranching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Cyclic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Recursive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By result: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Deterministic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Heuristic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000" y="112750"/>
            <a:ext cx="5484750" cy="49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 Algorithms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295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uts elements of a list into an order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Stable vs Unstable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550" y="319088"/>
            <a:ext cx="567690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